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 name="Группа 8">
            <a:extLst>
              <a:ext uri="{FF2B5EF4-FFF2-40B4-BE49-F238E27FC236}">
                <a16:creationId xmlns:a16="http://schemas.microsoft.com/office/drawing/2014/main" id="{E9833DF9-27D5-4309-B915-29D7BFE6ECEC}"/>
              </a:ext>
            </a:extLst>
          </p:cNvPr>
          <p:cNvGrpSpPr/>
          <p:nvPr/>
        </p:nvGrpSpPr>
        <p:grpSpPr>
          <a:xfrm>
            <a:off x="0" y="473512"/>
            <a:ext cx="12299959" cy="6384488"/>
            <a:chOff x="0" y="473512"/>
            <a:chExt cx="12299959" cy="6384488"/>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grpSp>
      <p:grpSp>
        <p:nvGrpSpPr>
          <p:cNvPr id="7" name="Группа 6">
            <a:extLst>
              <a:ext uri="{FF2B5EF4-FFF2-40B4-BE49-F238E27FC236}">
                <a16:creationId xmlns:a16="http://schemas.microsoft.com/office/drawing/2014/main" id="{7E1CDEB9-ECAA-41A6-8A6C-62707D870920}"/>
              </a:ext>
            </a:extLst>
          </p:cNvPr>
          <p:cNvGrpSpPr/>
          <p:nvPr/>
        </p:nvGrpSpPr>
        <p:grpSpPr>
          <a:xfrm>
            <a:off x="479376" y="639409"/>
            <a:ext cx="6311973" cy="2580042"/>
            <a:chOff x="479376" y="639409"/>
            <a:chExt cx="6311973" cy="2580042"/>
          </a:xfrm>
        </p:grpSpPr>
        <p:sp>
          <p:nvSpPr>
            <p:cNvPr id="92" name="Google Shape;92;p1"/>
            <p:cNvSpPr txBox="1"/>
            <p:nvPr/>
          </p:nvSpPr>
          <p:spPr>
            <a:xfrm>
              <a:off x="479376" y="639409"/>
              <a:ext cx="6311973" cy="183476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Web</a:t>
              </a:r>
              <a:r>
                <a:rPr lang="ru-RU" sz="7200" b="1" i="0" u="none" strike="noStrike" cap="none" dirty="0">
                  <a:solidFill>
                    <a:srgbClr val="F1B828"/>
                  </a:solidFill>
                  <a:latin typeface="+mj-lt"/>
                  <a:ea typeface="Playfair Display"/>
                  <a:cs typeface="Playfair Display"/>
                  <a:sym typeface="Playfair Display"/>
                </a:rPr>
                <a:t> </a:t>
              </a:r>
              <a:r>
                <a:rPr lang="en-GB" sz="7200" b="1" i="0" u="none" strike="noStrike" cap="none" dirty="0">
                  <a:solidFill>
                    <a:srgbClr val="F1B828"/>
                  </a:solidFill>
                  <a:latin typeface="+mj-lt"/>
                  <a:ea typeface="Playfair Display"/>
                  <a:cs typeface="Playfair Display"/>
                  <a:sym typeface="Playfair Display"/>
                </a:rPr>
                <a:t>Font</a:t>
              </a:r>
            </a:p>
          </p:txBody>
        </p:sp>
        <p:sp>
          <p:nvSpPr>
            <p:cNvPr id="12" name="Google Shape;94;p1">
              <a:extLst>
                <a:ext uri="{FF2B5EF4-FFF2-40B4-BE49-F238E27FC236}">
                  <a16:creationId xmlns:a16="http://schemas.microsoft.com/office/drawing/2014/main" id="{749AA90C-1C79-4C51-B509-BE41F951E71E}"/>
                </a:ext>
              </a:extLst>
            </p:cNvPr>
            <p:cNvSpPr txBox="1"/>
            <p:nvPr/>
          </p:nvSpPr>
          <p:spPr>
            <a:xfrm>
              <a:off x="479377" y="2527667"/>
              <a:ext cx="6311972" cy="6917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GB" sz="2000" b="1" i="0" u="none" strike="noStrike" cap="none" dirty="0">
                  <a:solidFill>
                    <a:srgbClr val="F1B828"/>
                  </a:solidFill>
                  <a:latin typeface="+mj-lt"/>
                  <a:ea typeface="Playfair Display"/>
                  <a:cs typeface="Playfair Display"/>
                  <a:sym typeface="Playfair Display"/>
                </a:rPr>
                <a:t>font-family</a:t>
              </a:r>
              <a:r>
                <a:rPr lang="ru-RU" sz="2000" b="1" i="0" u="none" strike="noStrike" cap="none" dirty="0">
                  <a:solidFill>
                    <a:srgbClr val="F1B828"/>
                  </a:solidFill>
                  <a:latin typeface="+mj-lt"/>
                  <a:ea typeface="Playfair Display"/>
                  <a:cs typeface="Playfair Display"/>
                  <a:sym typeface="Playfair Display"/>
                </a:rPr>
                <a:t>  </a:t>
              </a:r>
              <a:r>
                <a:rPr lang="en-GB" sz="2000" b="1" i="0" u="none" strike="noStrike" cap="none" dirty="0">
                  <a:solidFill>
                    <a:srgbClr val="F1B828"/>
                  </a:solidFill>
                  <a:latin typeface="+mj-lt"/>
                  <a:ea typeface="Playfair Display"/>
                  <a:cs typeface="Playfair Display"/>
                  <a:sym typeface="Playfair Display"/>
                </a:rPr>
                <a:t>@font-face </a:t>
              </a:r>
            </a:p>
          </p:txBody>
        </p:sp>
      </p:grpSp>
      <p:sp>
        <p:nvSpPr>
          <p:cNvPr id="14" name="Google Shape;94;p1">
            <a:extLst>
              <a:ext uri="{FF2B5EF4-FFF2-40B4-BE49-F238E27FC236}">
                <a16:creationId xmlns:a16="http://schemas.microsoft.com/office/drawing/2014/main" id="{666C0828-B27C-452C-B44B-7EBA41D0D78D}"/>
              </a:ext>
            </a:extLst>
          </p:cNvPr>
          <p:cNvSpPr txBox="1"/>
          <p:nvPr/>
        </p:nvSpPr>
        <p:spPr>
          <a:xfrm>
            <a:off x="679377" y="3588717"/>
            <a:ext cx="5416623" cy="305973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b="0" i="0" u="none" strike="noStrike" cap="none" dirty="0">
                <a:solidFill>
                  <a:schemeClr val="tx1">
                    <a:lumMod val="65000"/>
                    <a:lumOff val="35000"/>
                  </a:schemeClr>
                </a:solidFill>
                <a:latin typeface="+mj-lt"/>
                <a:ea typeface="Rubik"/>
                <a:cs typeface="Rubik"/>
                <a:sym typeface="Rubik"/>
              </a:rPr>
              <a:t>Lesson plan :</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b="0" i="0" u="none" strike="noStrike" cap="none" dirty="0">
                <a:solidFill>
                  <a:schemeClr val="tx1">
                    <a:lumMod val="65000"/>
                    <a:lumOff val="35000"/>
                  </a:schemeClr>
                </a:solidFill>
                <a:latin typeface="+mj-lt"/>
                <a:ea typeface="Rubik"/>
                <a:cs typeface="Rubik"/>
                <a:sym typeface="Rubik"/>
              </a:rPr>
              <a:t>Что </a:t>
            </a:r>
            <a:r>
              <a:rPr lang="ru-RU" sz="2000" i="0" u="none" strike="noStrike" cap="none" dirty="0">
                <a:solidFill>
                  <a:schemeClr val="tx1">
                    <a:lumMod val="65000"/>
                    <a:lumOff val="35000"/>
                  </a:schemeClr>
                </a:solidFill>
                <a:latin typeface="+mj-lt"/>
                <a:ea typeface="Rubik"/>
                <a:cs typeface="Rubik"/>
                <a:sym typeface="Rubik"/>
              </a:rPr>
              <a:t>такое </a:t>
            </a:r>
            <a:r>
              <a:rPr lang="en-GB" sz="2000" i="0" u="none" strike="noStrike" cap="none" dirty="0">
                <a:solidFill>
                  <a:schemeClr val="tx1">
                    <a:lumMod val="65000"/>
                    <a:lumOff val="35000"/>
                  </a:schemeClr>
                </a:solidFill>
                <a:latin typeface="+mj-lt"/>
                <a:ea typeface="Playfair Display"/>
                <a:cs typeface="Playfair Display"/>
                <a:sym typeface="Playfair Display"/>
              </a:rPr>
              <a:t>font-family</a:t>
            </a:r>
            <a:endParaRPr lang="ru-RU" sz="2000" i="0" u="none" strike="noStrike" cap="none" dirty="0">
              <a:solidFill>
                <a:schemeClr val="tx1">
                  <a:lumMod val="65000"/>
                  <a:lumOff val="35000"/>
                </a:schemeClr>
              </a:solidFill>
              <a:latin typeface="+mj-lt"/>
              <a:ea typeface="Playfair Display"/>
              <a:cs typeface="Playfair Display"/>
              <a:sym typeface="Playfair Display"/>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chemeClr val="tx1">
                    <a:lumMod val="65000"/>
                    <a:lumOff val="35000"/>
                  </a:schemeClr>
                </a:solidFill>
                <a:latin typeface="+mj-lt"/>
                <a:ea typeface="Rubik"/>
                <a:cs typeface="Rubik"/>
                <a:sym typeface="Playfair Display"/>
              </a:rPr>
              <a:t>Для чего шрифты нужны</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chemeClr val="tx1">
                    <a:lumMod val="65000"/>
                    <a:lumOff val="35000"/>
                  </a:schemeClr>
                </a:solidFill>
                <a:latin typeface="+mj-lt"/>
                <a:ea typeface="Rubik"/>
                <a:cs typeface="Rubik"/>
                <a:sym typeface="Playfair Display"/>
              </a:rPr>
              <a:t>Как их применяют</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i="0" u="none" strike="noStrike" cap="none" dirty="0">
                <a:solidFill>
                  <a:schemeClr val="tx1">
                    <a:lumMod val="65000"/>
                    <a:lumOff val="35000"/>
                  </a:schemeClr>
                </a:solidFill>
                <a:latin typeface="+mj-lt"/>
                <a:ea typeface="Rubik"/>
                <a:cs typeface="Rubik"/>
                <a:sym typeface="Rubik"/>
              </a:rPr>
              <a:t>Где взять шрифты</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chemeClr val="tx1">
                    <a:lumMod val="65000"/>
                    <a:lumOff val="35000"/>
                  </a:schemeClr>
                </a:solidFill>
                <a:latin typeface="+mj-lt"/>
                <a:ea typeface="Rubik"/>
                <a:cs typeface="Rubik"/>
                <a:sym typeface="Rubik"/>
              </a:rPr>
              <a:t>Способы подключить шрифты</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chemeClr val="tx1">
                    <a:lumMod val="65000"/>
                    <a:lumOff val="35000"/>
                  </a:schemeClr>
                </a:solidFill>
                <a:latin typeface="+mj-lt"/>
                <a:ea typeface="Rubik"/>
                <a:cs typeface="Rubik"/>
                <a:sym typeface="Rubik"/>
              </a:rPr>
              <a:t>Какой способ лучше выбрать</a:t>
            </a:r>
          </a:p>
          <a:p>
            <a:pPr marL="457200" marR="0" lvl="0" indent="-457200" algn="l" rtl="0">
              <a:lnSpc>
                <a:spcPct val="120000"/>
              </a:lnSpc>
              <a:spcBef>
                <a:spcPts val="0"/>
              </a:spcBef>
              <a:spcAft>
                <a:spcPts val="0"/>
              </a:spcAft>
              <a:buClr>
                <a:srgbClr val="000000"/>
              </a:buClr>
              <a:buSzPts val="2000"/>
              <a:buFont typeface="+mj-lt"/>
              <a:buAutoNum type="arabicPeriod"/>
            </a:pPr>
            <a:endParaRPr lang="en-GB" sz="2000" i="0" u="none" strike="noStrike" cap="none" dirty="0">
              <a:solidFill>
                <a:schemeClr val="tx1">
                  <a:lumMod val="65000"/>
                  <a:lumOff val="35000"/>
                </a:schemeClr>
              </a:solidFill>
              <a:latin typeface="+mj-lt"/>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5447928" y="814307"/>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5375920" y="5232640"/>
            <a:ext cx="129614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5A558D"/>
                </a:solidFill>
                <a:latin typeface="+mn-lt"/>
                <a:ea typeface="Playfair Display"/>
                <a:cs typeface="Playfair Display"/>
                <a:sym typeface="Playfair Display"/>
              </a:rPr>
              <a:t>Title</a:t>
            </a:r>
            <a:endParaRPr sz="4000" b="1" i="0" u="none" strike="noStrike" cap="none">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4846758"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95959"/>
                </a:solidFill>
                <a:latin typeface="+mn-lt"/>
                <a:ea typeface="Playfair Display"/>
                <a:cs typeface="Playfair Display"/>
                <a:sym typeface="Playfair Display"/>
              </a:rPr>
              <a:t>Title Lorem ipsum</a:t>
            </a:r>
            <a:endParaRPr sz="4000" b="1" i="0" u="none" strike="noStrike" cap="none">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E1638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172819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rgbClr val="FF6D54"/>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920677" y="809320"/>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Dolor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Sit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Amet</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Consectetur</a:t>
            </a:r>
            <a:endParaRPr sz="2000" b="0" i="0" u="none" strike="noStrike" cap="none">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Lorem </a:t>
            </a:r>
            <a:endParaRPr sz="1400" b="0" i="0" u="none" strike="noStrike" cap="none">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a:solidFill>
                  <a:srgbClr val="595959"/>
                </a:solidFill>
                <a:latin typeface="+mn-lt"/>
                <a:ea typeface="Rubik"/>
                <a:cs typeface="Rubik"/>
                <a:sym typeface="Rubik"/>
              </a:rPr>
              <a:t>Ipsum</a:t>
            </a:r>
            <a:endParaRPr sz="2000" b="0" i="0" u="none" strike="noStrike" cap="none">
              <a:solidFill>
                <a:srgbClr val="595959"/>
              </a:solidFill>
              <a:latin typeface="+mn-lt"/>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5402025" y="1636850"/>
            <a:ext cx="5925900" cy="3821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sz="2000" b="0" i="0" u="none" strike="noStrike" cap="none">
              <a:solidFill>
                <a:srgbClr val="595959"/>
              </a:solidFill>
              <a:latin typeface="+mn-lt"/>
              <a:ea typeface="Rubik"/>
              <a:cs typeface="Rubik"/>
              <a:sym typeface="Rubik"/>
            </a:endParaRPr>
          </a:p>
        </p:txBody>
      </p:sp>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207900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6D54"/>
                </a:solidFill>
                <a:latin typeface="+mn-lt"/>
                <a:ea typeface="Rubik Light"/>
                <a:cs typeface="Rubik Light"/>
                <a:sym typeface="Rubik Light"/>
              </a:rPr>
              <a:t>Lorem ipsum dolor sit amet</a:t>
            </a:r>
            <a:endParaRPr sz="2000" b="0" i="0" u="none" strike="noStrike" cap="none">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5A558D"/>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5303912" y="814307"/>
            <a:ext cx="2078979"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a:solidFill>
                  <a:srgbClr val="FF6D54"/>
                </a:solidFill>
                <a:latin typeface="+mn-lt"/>
                <a:ea typeface="Playfair Display"/>
                <a:cs typeface="Playfair Display"/>
                <a:sym typeface="Playfair Display"/>
              </a:rPr>
              <a:t>Title</a:t>
            </a:r>
            <a:endParaRPr sz="4000" b="1" i="0" u="none" strike="noStrike" cap="none">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2000" b="0" i="0" u="none" strike="noStrike" cap="none">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1015</Words>
  <Application>Microsoft Office PowerPoint</Application>
  <PresentationFormat>Широкоэкранный</PresentationFormat>
  <Paragraphs>146</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16</cp:revision>
  <dcterms:modified xsi:type="dcterms:W3CDTF">2021-09-24T12:31:01Z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